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vm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CFF8066-0DEF-45FA-A357-9D153044D1B3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6724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4668613-DE99-4D0F-8AA1-3C395E15D16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75F80A-22AE-4001-AE38-274E285533D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6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0F88A-17DC-4662-9571-6EDF01CA96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0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AF85A7-20B7-49CC-AA3F-45B8D2A992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05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321E52-5CF0-40A2-85F2-295BA7FB09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83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226F08-1BAD-4F4E-B4A8-BDD587C9977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26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439BC-F079-42A3-8F2E-11D26CC2BC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6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DC1C35-D240-4A8C-98C3-7DF1C558EE6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5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9B876F-3816-4E52-90DC-F8B8CEA558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19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574A03-4D7B-42C1-AE32-83593C469B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22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2B0625-E018-4A73-B00C-B09F4EFF04C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BEEFB-9BCA-45AA-ABFB-7F74442FF71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49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273654-6EC3-4721-912B-7CDAC2185F9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78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C7B7CC-8B71-4C31-AF25-F2B6D4DED76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76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A460FF-8668-4E70-8909-5EF4AF5C29D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16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CEF6CB-1B74-4A43-B528-0B141F1E515E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F306CF-7CC1-4905-953E-E63F0B5FD8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23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595A5B4-ECFD-4478-B4E6-0AFB3A1FD65B}" type="slidenum"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57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46749CE-3F40-42CF-AB0D-72E15E71720D}" type="slidenum"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4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77F8295-4415-42C5-8FC2-FCBE607CE433}" type="slidenum"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66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1963" y="274638"/>
            <a:ext cx="687387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651750" y="274638"/>
            <a:ext cx="687388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17AE54C-FD17-4FD1-91E6-A682B8D1EE16}" type="slidenum"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9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797EBA6-0BC5-4752-A7BA-2C01165243BC}" type="slidenum"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94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A865A2D-C215-4771-A325-06E21D1A1F99}" type="slidenum"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1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2938164-6C7C-40F0-9CF8-228564692857}" type="slidenum"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44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9E3AAF-DEC6-422E-B535-6C593F9F7F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3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A929EFB-EAE7-47B2-81B0-B31722E11A9C}" type="slidenum"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93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A3C9733-8C1B-4121-972C-EA2902FB1F90}" type="slidenum"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73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FBD5951-93FA-4CC5-B85A-181988922546}" type="slidenum"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2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104188" y="274638"/>
            <a:ext cx="1576387" cy="49831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71850" y="274638"/>
            <a:ext cx="4579938" cy="49831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9096FD-8F6C-4F90-A045-1566AFC69C9D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ED5AB8F-9E8B-4ABD-A9FA-135D3C317E25}" type="slidenum"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63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9AA89E-54E3-43E8-9F24-6C818EF531F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77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8A14F2-BE87-47DB-B1D6-5C3E95F9EC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5093B6-00FF-4AEF-8B5A-EB2F5A3EBDF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63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752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62200" y="1600200"/>
            <a:ext cx="1752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6601BC-2816-4284-8373-B68D040C056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2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4D1819-7AD1-4440-BC6B-C5AA64CC5E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57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887351-D940-48D3-BF0B-6E14D9D01C3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10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370B5A-70CC-46C5-A5D0-90A8833433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1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361B44-970D-431F-8FD9-64141024516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3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4DF119-AC71-4C41-85D7-4AC3AE98D3E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36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769C60-6080-4DF7-8433-93A9D62ACD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19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3220A9-8E14-4E05-AAFF-FACC712926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23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447949-17FB-4E31-812A-0C8D0A63FBE8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E44C31-4CC4-427F-AB11-BAA20C392A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4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C04090-B892-463B-B413-7B0C4D389B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02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E828B3-80C0-4CA2-9C96-50F9BFE6C7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01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09B36C-DF33-46C7-9426-078A6119C9D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1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1752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62200" y="2362200"/>
            <a:ext cx="1752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37220E-EB36-46AB-9D94-9B9F6D8EED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52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84FEF4-D87E-419D-87F3-17E5659D34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4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23FD09-1858-4E10-AD81-A35843267BE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63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BD4969-A84C-46FB-9804-2E214CC242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91AB15-C4E6-442A-8575-4C81358E012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90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F22CCF-3FA6-4F4D-9C11-6A60EB241F5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95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5DEB59-CBBB-43FD-8F53-ECA73AF21AF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95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003707-A40D-4874-8BF7-B7323172C4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79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115050" y="273050"/>
            <a:ext cx="1885950" cy="5975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505450" cy="5975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73DF30-8B67-402B-A501-CDA71AD01BA4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0CE577-3D17-4DBE-B30C-5FCA40B8EE9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6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18FF2-F7BB-4F79-9959-116B143B72A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8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5BD256-0079-4F49-ABE0-76B6DA93E99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3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DB8237-3169-4FA0-A086-ACA6ED55E3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86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DC82CE-318E-49B0-AA27-811BAE6B223C}" type="datetime1">
              <a:rPr lang="fr-FR" smtClean="0"/>
              <a:pPr lvl="0"/>
              <a:t>13/11/2012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DC8ECB-49C0-4232-AE0E-CF9F612CAF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1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5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Connecteur droit 6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Connecteur droit 8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8839080" y="0"/>
            <a:ext cx="3045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Connecteur droit 10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Ellipse 11"/>
          <p:cNvSpPr/>
          <p:nvPr/>
        </p:nvSpPr>
        <p:spPr>
          <a:xfrm>
            <a:off x="8156520" y="5715000"/>
            <a:ext cx="548280" cy="54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Titre 7"/>
          <p:cNvSpPr txBox="1">
            <a:spLocks noGrp="1"/>
          </p:cNvSpPr>
          <p:nvPr>
            <p:ph type="title"/>
          </p:nvPr>
        </p:nvSpPr>
        <p:spPr>
          <a:xfrm>
            <a:off x="2286000" y="3124079"/>
            <a:ext cx="6171840" cy="189396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9" name="Espace réservé de la date 27"/>
          <p:cNvSpPr txBox="1">
            <a:spLocks noGrp="1"/>
          </p:cNvSpPr>
          <p:nvPr>
            <p:ph type="dt" sz="half" idx="2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4DC82CE-318E-49B0-AA27-811BAE6B223C}" type="datetime1">
              <a:rPr lang="fr-FR"/>
              <a:pPr lvl="0"/>
              <a:t>2012/11/13</a:t>
            </a:fld>
            <a:endParaRPr lang="fr-FR"/>
          </a:p>
        </p:txBody>
      </p:sp>
      <p:sp>
        <p:nvSpPr>
          <p:cNvPr id="10" name="Espace réservé du pied de page 16"/>
          <p:cNvSpPr txBox="1">
            <a:spLocks noGrp="1"/>
          </p:cNvSpPr>
          <p:nvPr>
            <p:ph type="ftr" sz="quarter" idx="3"/>
          </p:nvPr>
        </p:nvSpPr>
        <p:spPr>
          <a:xfrm rot="5400000">
            <a:off x="7077420" y="4181580"/>
            <a:ext cx="3657240" cy="383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Rectangle 9"/>
          <p:cNvSpPr/>
          <p:nvPr/>
        </p:nvSpPr>
        <p:spPr>
          <a:xfrm>
            <a:off x="380880" y="0"/>
            <a:ext cx="6091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80" y="0"/>
            <a:ext cx="10440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7EDCE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990719" y="0"/>
            <a:ext cx="1814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7EDCE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1141200" y="0"/>
            <a:ext cx="2300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F6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5" name="Connecteur droit 10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noFill/>
          <a:ln w="57240">
            <a:solidFill>
              <a:srgbClr val="C0E4AF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6" name="Connecteur droit 17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240">
            <a:solidFill>
              <a:srgbClr val="ECF6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7" name="Connecteur droit 19"/>
          <p:cNvSpPr/>
          <p:nvPr/>
        </p:nvSpPr>
        <p:spPr>
          <a:xfrm>
            <a:off x="853919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8" name="Connecteur droit 15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noFill/>
          <a:ln w="28440">
            <a:solidFill>
              <a:srgbClr val="C0E4AF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9" name="Connecteur droit 14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noFill/>
          <a:ln w="936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0" name="Connecteur droit 21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1" name="Rectangle 26"/>
          <p:cNvSpPr/>
          <p:nvPr/>
        </p:nvSpPr>
        <p:spPr>
          <a:xfrm>
            <a:off x="1219320" y="0"/>
            <a:ext cx="759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2" name="Ellipse 20"/>
          <p:cNvSpPr/>
          <p:nvPr/>
        </p:nvSpPr>
        <p:spPr>
          <a:xfrm>
            <a:off x="609480" y="3429000"/>
            <a:ext cx="1294920" cy="129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309680" y="4866840"/>
            <a:ext cx="641160" cy="641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091160" y="5500800"/>
            <a:ext cx="136800" cy="136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5" name="Ellipse 25"/>
          <p:cNvSpPr/>
          <p:nvPr/>
        </p:nvSpPr>
        <p:spPr>
          <a:xfrm>
            <a:off x="1664279" y="5788080"/>
            <a:ext cx="273960" cy="273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6" name="Ellipse 24"/>
          <p:cNvSpPr/>
          <p:nvPr/>
        </p:nvSpPr>
        <p:spPr>
          <a:xfrm>
            <a:off x="1905120" y="4495680"/>
            <a:ext cx="365399" cy="365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7" name="Espace réservé du numéro de diapositive 28"/>
          <p:cNvSpPr txBox="1">
            <a:spLocks noGrp="1"/>
          </p:cNvSpPr>
          <p:nvPr>
            <p:ph type="sldNum" sz="quarter" idx="4"/>
          </p:nvPr>
        </p:nvSpPr>
        <p:spPr>
          <a:xfrm>
            <a:off x="1325520" y="4928760"/>
            <a:ext cx="609120" cy="51731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27C7BA9-3079-4B59-A0C9-A28571EC00BA}" type="slidenum">
              <a:t>‹N°›</a:t>
            </a:fld>
            <a:endParaRPr lang="fr-FR"/>
          </a:p>
        </p:txBody>
      </p:sp>
      <p:sp>
        <p:nvSpPr>
          <p:cNvPr id="28" name="Espace réservé du texte 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r-FR" sz="3000" b="1" i="0" u="none" strike="noStrike" kern="1200">
          <a:ln>
            <a:noFill/>
          </a:ln>
          <a:solidFill>
            <a:srgbClr val="4E5B6F"/>
          </a:solidFill>
          <a:latin typeface="Century Schoolbook" pitchFamily="18"/>
          <a:ea typeface="Lucida Sans Unicode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2400" b="0" i="0" u="none" strike="noStrike" kern="1200">
          <a:ln>
            <a:noFill/>
          </a:ln>
          <a:solidFill>
            <a:srgbClr val="000000"/>
          </a:solidFill>
          <a:latin typeface="Century Schoolbook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5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Connecteur droit 6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Connecteur droit 8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8839080" y="0"/>
            <a:ext cx="3045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Connecteur droit 10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Ellipse 11"/>
          <p:cNvSpPr/>
          <p:nvPr/>
        </p:nvSpPr>
        <p:spPr>
          <a:xfrm>
            <a:off x="8156520" y="5715000"/>
            <a:ext cx="548280" cy="54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Espace réservé de la date 1"/>
          <p:cNvSpPr txBox="1">
            <a:spLocks noGrp="1"/>
          </p:cNvSpPr>
          <p:nvPr>
            <p:ph type="dt" sz="half" idx="2"/>
          </p:nvPr>
        </p:nvSpPr>
        <p:spPr>
          <a:xfrm rot="5400000">
            <a:off x="7589700" y="1081980"/>
            <a:ext cx="2011320" cy="383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1CEF6CB-1B74-4A43-B528-0B141F1E515E}" type="datetime1">
              <a:rPr lang="fr-FR"/>
              <a:pPr lvl="0"/>
              <a:t>2012/11/13</a:t>
            </a:fld>
            <a:endParaRPr lang="fr-FR"/>
          </a:p>
        </p:txBody>
      </p:sp>
      <p:sp>
        <p:nvSpPr>
          <p:cNvPr id="9" name="Espace réservé du pied de page 2"/>
          <p:cNvSpPr txBox="1">
            <a:spLocks noGrp="1"/>
          </p:cNvSpPr>
          <p:nvPr>
            <p:ph type="ftr" sz="quarter" idx="3"/>
          </p:nvPr>
        </p:nvSpPr>
        <p:spPr>
          <a:xfrm rot="5400000">
            <a:off x="6990481" y="3737161"/>
            <a:ext cx="3200040" cy="36539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numéro de diapositive 3"/>
          <p:cNvSpPr txBox="1">
            <a:spLocks noGrp="1"/>
          </p:cNvSpPr>
          <p:nvPr>
            <p:ph type="sldNum" sz="quarter" idx="4"/>
          </p:nvPr>
        </p:nvSpPr>
        <p:spPr>
          <a:xfrm>
            <a:off x="8129160" y="5734080"/>
            <a:ext cx="609120" cy="52091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A6F3F1A-E351-41CC-AFA9-1185D449CE75}" type="slidenum">
              <a:t>‹N°›</a:t>
            </a:fld>
            <a:endParaRPr lang="fr-FR"/>
          </a:p>
        </p:txBody>
      </p:sp>
      <p:sp>
        <p:nvSpPr>
          <p:cNvPr id="11" name="Espace réservé du titre 1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12" name="Espace réservé du texte 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fr-FR" sz="1800" b="0" i="0" u="none" strike="noStrike" kern="1200">
          <a:ln>
            <a:noFill/>
          </a:ln>
          <a:solidFill>
            <a:srgbClr val="000000"/>
          </a:solidFill>
          <a:latin typeface="Century Schoolbook" pitchFamily="18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2400" b="0" i="0" u="none" strike="noStrike" kern="1200">
          <a:ln>
            <a:noFill/>
          </a:ln>
          <a:solidFill>
            <a:srgbClr val="000000"/>
          </a:solidFill>
          <a:latin typeface="Century Schoolbook" pitchFamily="18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5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Connecteur droit 6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Connecteur droit 8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8839080" y="0"/>
            <a:ext cx="3045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Connecteur droit 10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Ellipse 11"/>
          <p:cNvSpPr/>
          <p:nvPr/>
        </p:nvSpPr>
        <p:spPr>
          <a:xfrm>
            <a:off x="8156520" y="5715000"/>
            <a:ext cx="548280" cy="54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Connecteur droit 9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9" name="Titre 1"/>
          <p:cNvSpPr txBox="1">
            <a:spLocks noGrp="1"/>
          </p:cNvSpPr>
          <p:nvPr>
            <p:ph type="title"/>
          </p:nvPr>
        </p:nvSpPr>
        <p:spPr>
          <a:xfrm rot="5400000">
            <a:off x="3372121" y="3200400"/>
            <a:ext cx="6308999" cy="45683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12279" y="274320"/>
            <a:ext cx="1526760" cy="4983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</p:txBody>
      </p:sp>
      <p:sp>
        <p:nvSpPr>
          <p:cNvPr id="11" name="Connecteur droit 7"/>
          <p:cNvSpPr/>
          <p:nvPr/>
        </p:nvSpPr>
        <p:spPr>
          <a:xfrm>
            <a:off x="6248160" y="0"/>
            <a:ext cx="0" cy="6858000"/>
          </a:xfrm>
          <a:prstGeom prst="line">
            <a:avLst/>
          </a:prstGeom>
          <a:noFill/>
          <a:ln w="3816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2" name="Connecteur droit 8"/>
          <p:cNvSpPr/>
          <p:nvPr/>
        </p:nvSpPr>
        <p:spPr>
          <a:xfrm>
            <a:off x="6192000" y="0"/>
            <a:ext cx="0" cy="6858000"/>
          </a:xfrm>
          <a:prstGeom prst="line">
            <a:avLst/>
          </a:prstGeom>
          <a:noFill/>
          <a:ln w="1260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3" name="Connecteur droit 10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8839080" y="0"/>
            <a:ext cx="3045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5" name="Connecteur droit 12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6" name="Ellipse 13"/>
          <p:cNvSpPr/>
          <p:nvPr/>
        </p:nvSpPr>
        <p:spPr>
          <a:xfrm>
            <a:off x="8156520" y="5715000"/>
            <a:ext cx="548280" cy="54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7" name="Espace réservé du contenu 17"/>
          <p:cNvSpPr txBox="1">
            <a:spLocks noGrp="1"/>
          </p:cNvSpPr>
          <p:nvPr>
            <p:ph type="body" sz="quarter" idx="4294967295"/>
          </p:nvPr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e la date 20"/>
          <p:cNvSpPr txBox="1">
            <a:spLocks noGrp="1"/>
          </p:cNvSpPr>
          <p:nvPr>
            <p:ph type="dt" sz="half" idx="2"/>
          </p:nvPr>
        </p:nvSpPr>
        <p:spPr>
          <a:xfrm rot="5400000">
            <a:off x="7589700" y="1081980"/>
            <a:ext cx="2011320" cy="383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99096FD-8F6C-4F90-A045-1566AFC69C9D}" type="datetime1">
              <a:rPr lang="fr-FR"/>
              <a:pPr lvl="0"/>
              <a:t>2012/11/13</a:t>
            </a:fld>
            <a:endParaRPr lang="fr-FR"/>
          </a:p>
        </p:txBody>
      </p:sp>
      <p:sp>
        <p:nvSpPr>
          <p:cNvPr id="19" name="Espace réservé du numéro de diapositive 21"/>
          <p:cNvSpPr txBox="1">
            <a:spLocks noGrp="1"/>
          </p:cNvSpPr>
          <p:nvPr>
            <p:ph type="sldNum" sz="quarter" idx="4"/>
          </p:nvPr>
        </p:nvSpPr>
        <p:spPr>
          <a:xfrm>
            <a:off x="8129160" y="5734080"/>
            <a:ext cx="609120" cy="52091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324108A-DAD4-4473-A377-7A378FB28ECF}" type="slidenum">
              <a:t>‹N°›</a:t>
            </a:fld>
            <a:endParaRPr lang="fr-FR"/>
          </a:p>
        </p:txBody>
      </p:sp>
      <p:sp>
        <p:nvSpPr>
          <p:cNvPr id="20" name="Espace réservé du pied de page 22"/>
          <p:cNvSpPr txBox="1">
            <a:spLocks noGrp="1"/>
          </p:cNvSpPr>
          <p:nvPr>
            <p:ph type="ftr" sz="quarter" idx="3"/>
          </p:nvPr>
        </p:nvSpPr>
        <p:spPr>
          <a:xfrm rot="5400000">
            <a:off x="6990481" y="3737161"/>
            <a:ext cx="3200040" cy="36539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r-FR" sz="2000" b="1" i="0" u="none" strike="noStrike" kern="1200">
          <a:ln>
            <a:noFill/>
          </a:ln>
          <a:solidFill>
            <a:srgbClr val="4E5B6F"/>
          </a:solidFill>
          <a:latin typeface="Century Schoolbook" pitchFamily="18"/>
          <a:ea typeface="Lucida Sans Unicode" pitchFamily="2"/>
          <a:cs typeface="Mang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1pPr>
      <a:lvl2pPr lvl="1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2pPr>
      <a:lvl3pPr lvl="2" rtl="0">
        <a:buSzPct val="75000"/>
        <a:buFont typeface="StarSymbol"/>
        <a:buChar char="–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3pPr>
      <a:lvl4pPr lvl="3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4pPr>
      <a:lvl5pPr lvl="4" rtl="0">
        <a:buSzPct val="75000"/>
        <a:buFont typeface="StarSymbol"/>
        <a:buChar char="–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5pPr>
      <a:lvl6pPr lvl="5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6pPr>
      <a:lvl7pPr lvl="6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7pPr>
      <a:lvl8pPr lvl="7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8pPr>
      <a:lvl9pPr marL="0" marR="0" lvl="0" indent="0" algn="l" rtl="0" hangingPunct="1">
        <a:spcBef>
          <a:spcPts val="601"/>
        </a:spcBef>
        <a:spcAft>
          <a:spcPts val="1417"/>
        </a:spcAft>
        <a:buClr>
          <a:srgbClr val="7FD13B"/>
        </a:buClr>
        <a:buSzPct val="70000"/>
        <a:buFont typeface="Wingdings"/>
        <a:buChar char="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5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Connecteur droit 6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Connecteur droit 8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8839080" y="0"/>
            <a:ext cx="3045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Connecteur droit 10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Ellipse 11"/>
          <p:cNvSpPr/>
          <p:nvPr/>
        </p:nvSpPr>
        <p:spPr>
          <a:xfrm>
            <a:off x="8156520" y="5715000"/>
            <a:ext cx="548280" cy="54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7467119" cy="1142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9" name="Espace réservé de la date 4"/>
          <p:cNvSpPr txBox="1">
            <a:spLocks noGrp="1"/>
          </p:cNvSpPr>
          <p:nvPr>
            <p:ph type="dt" sz="half" idx="2"/>
          </p:nvPr>
        </p:nvSpPr>
        <p:spPr>
          <a:xfrm rot="5400000">
            <a:off x="7589700" y="1081980"/>
            <a:ext cx="2011320" cy="383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7447949-17FB-4E31-812A-0C8D0A63FBE8}" type="datetime1">
              <a:rPr lang="fr-FR"/>
              <a:pPr lvl="0"/>
              <a:t>2012/11/13</a:t>
            </a:fld>
            <a:endParaRPr lang="fr-FR"/>
          </a:p>
        </p:txBody>
      </p:sp>
      <p:sp>
        <p:nvSpPr>
          <p:cNvPr id="10" name="Espace réservé du pied de page 5"/>
          <p:cNvSpPr txBox="1">
            <a:spLocks noGrp="1"/>
          </p:cNvSpPr>
          <p:nvPr>
            <p:ph type="ftr" sz="quarter" idx="3"/>
          </p:nvPr>
        </p:nvSpPr>
        <p:spPr>
          <a:xfrm rot="5400000">
            <a:off x="6990481" y="3737161"/>
            <a:ext cx="3200040" cy="36539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numéro de diapositive 6"/>
          <p:cNvSpPr txBox="1">
            <a:spLocks noGrp="1"/>
          </p:cNvSpPr>
          <p:nvPr>
            <p:ph type="sldNum" sz="quarter" idx="4"/>
          </p:nvPr>
        </p:nvSpPr>
        <p:spPr>
          <a:xfrm>
            <a:off x="8129160" y="5734080"/>
            <a:ext cx="609120" cy="52091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576F2A-27EF-4F0B-8B91-6F15FBB0651E}" type="slidenum">
              <a:t>‹N°›</a:t>
            </a:fld>
            <a:endParaRPr lang="fr-FR"/>
          </a:p>
        </p:txBody>
      </p:sp>
      <p:sp>
        <p:nvSpPr>
          <p:cNvPr id="12" name="Espace réservé du contenu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10"/>
          <p:cNvSpPr txBox="1">
            <a:spLocks noGrp="1"/>
          </p:cNvSpPr>
          <p:nvPr>
            <p:ph type="body" sz="quarter" idx="4294967295"/>
          </p:nvPr>
        </p:nvSpPr>
        <p:spPr>
          <a:xfrm>
            <a:off x="4270320" y="1600200"/>
            <a:ext cx="3657240" cy="4571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r-FR" sz="3000" b="0" i="0" u="none" strike="noStrike" kern="1200">
          <a:ln>
            <a:noFill/>
          </a:ln>
          <a:solidFill>
            <a:srgbClr val="4E5B6F"/>
          </a:solidFill>
          <a:latin typeface="Century Schoolbook" pitchFamily="18"/>
          <a:ea typeface="Lucida Sans Unicode" pitchFamily="2"/>
          <a:cs typeface="Mang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1pPr>
      <a:lvl2pPr lvl="1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2pPr>
      <a:lvl3pPr lvl="2" rtl="0">
        <a:buSzPct val="75000"/>
        <a:buFont typeface="StarSymbol"/>
        <a:buChar char="–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3pPr>
      <a:lvl4pPr lvl="3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4pPr>
      <a:lvl5pPr lvl="4" rtl="0">
        <a:buSzPct val="75000"/>
        <a:buFont typeface="StarSymbol"/>
        <a:buChar char="–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5pPr>
      <a:lvl6pPr lvl="5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6pPr>
      <a:lvl7pPr lvl="6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7pPr>
      <a:lvl8pPr lvl="7" rtl="0">
        <a:buSzPct val="45000"/>
        <a:buFont typeface="StarSymbol"/>
        <a:buChar char="●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8pPr>
      <a:lvl9pPr marL="0" marR="0" lvl="0" indent="0" algn="l" rtl="0" hangingPunct="1">
        <a:spcBef>
          <a:spcPts val="601"/>
        </a:spcBef>
        <a:spcAft>
          <a:spcPts val="1417"/>
        </a:spcAft>
        <a:buClr>
          <a:srgbClr val="7FD13B"/>
        </a:buClr>
        <a:buSzPct val="70000"/>
        <a:buFont typeface="Wingdings"/>
        <a:buChar char=""/>
        <a:tabLst/>
        <a:defRPr lang="fr-FR" sz="2400" b="0" i="0" u="none" strike="noStrike">
          <a:solidFill>
            <a:srgbClr val="000000"/>
          </a:solidFill>
          <a:latin typeface="Century Schoolbook" pitchFamily="18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5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noFill/>
          <a:ln w="38160">
            <a:solidFill>
              <a:srgbClr val="C0E4AF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Connecteur droit 6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noFill/>
          <a:ln w="57240">
            <a:solidFill>
              <a:srgbClr val="C0E4AF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Connecteur droit 8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noFill/>
          <a:ln w="1908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8839080" y="0"/>
            <a:ext cx="3045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E4AF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Connecteur droit 10"/>
          <p:cNvSpPr/>
          <p:nvPr/>
        </p:nvSpPr>
        <p:spPr>
          <a:xfrm>
            <a:off x="8915399" y="0"/>
            <a:ext cx="0" cy="6858000"/>
          </a:xfrm>
          <a:prstGeom prst="line">
            <a:avLst/>
          </a:prstGeom>
          <a:noFill/>
          <a:ln w="9360">
            <a:solidFill>
              <a:srgbClr val="7FD13B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Ellipse 11"/>
          <p:cNvSpPr/>
          <p:nvPr/>
        </p:nvSpPr>
        <p:spPr>
          <a:xfrm>
            <a:off x="8156520" y="5715000"/>
            <a:ext cx="548280" cy="54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FD13B"/>
          </a:soli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75434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9" name="Espace réservé de la date 6"/>
          <p:cNvSpPr txBox="1">
            <a:spLocks noGrp="1"/>
          </p:cNvSpPr>
          <p:nvPr>
            <p:ph type="dt" sz="half" idx="2"/>
          </p:nvPr>
        </p:nvSpPr>
        <p:spPr>
          <a:xfrm rot="5400000">
            <a:off x="7589700" y="1081980"/>
            <a:ext cx="2011320" cy="38376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273DF30-8B67-402B-A501-CDA71AD01BA4}" type="datetime1">
              <a:rPr lang="fr-FR"/>
              <a:pPr lvl="0"/>
              <a:t>2012/11/13</a:t>
            </a:fld>
            <a:endParaRPr lang="fr-FR"/>
          </a:p>
        </p:txBody>
      </p:sp>
      <p:sp>
        <p:nvSpPr>
          <p:cNvPr id="10" name="Espace réservé du pied de page 7"/>
          <p:cNvSpPr txBox="1">
            <a:spLocks noGrp="1"/>
          </p:cNvSpPr>
          <p:nvPr>
            <p:ph type="ftr" sz="quarter" idx="3"/>
          </p:nvPr>
        </p:nvSpPr>
        <p:spPr>
          <a:xfrm rot="5400000">
            <a:off x="6990481" y="3737161"/>
            <a:ext cx="3200040" cy="36539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numéro de diapositive 8"/>
          <p:cNvSpPr txBox="1">
            <a:spLocks noGrp="1"/>
          </p:cNvSpPr>
          <p:nvPr>
            <p:ph type="sldNum" sz="quarter" idx="4"/>
          </p:nvPr>
        </p:nvSpPr>
        <p:spPr>
          <a:xfrm>
            <a:off x="8129160" y="5734080"/>
            <a:ext cx="609120" cy="52091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C9ED6E4-02B6-4C31-97B4-415CBE9F2D00}" type="slidenum">
              <a:t>‹N°›</a:t>
            </a:fld>
            <a:endParaRPr lang="fr-FR"/>
          </a:p>
        </p:txBody>
      </p:sp>
      <p:sp>
        <p:nvSpPr>
          <p:cNvPr id="12" name="Espace réservé du contenu 10"/>
          <p:cNvSpPr txBox="1">
            <a:spLocks noGrp="1"/>
          </p:cNvSpPr>
          <p:nvPr>
            <p:ph type="body" idx="1"/>
          </p:nvPr>
        </p:nvSpPr>
        <p:spPr>
          <a:xfrm>
            <a:off x="457200" y="2362320"/>
            <a:ext cx="3657240" cy="388583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12"/>
          <p:cNvSpPr txBox="1">
            <a:spLocks noGrp="1"/>
          </p:cNvSpPr>
          <p:nvPr>
            <p:ph type="body" sz="quarter" idx="4294967295"/>
          </p:nvPr>
        </p:nvSpPr>
        <p:spPr>
          <a:xfrm>
            <a:off x="4371839" y="2362320"/>
            <a:ext cx="3657240" cy="388583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1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569599"/>
            <a:ext cx="3657240" cy="658080"/>
          </a:xfrm>
          <a:prstGeom prst="rect">
            <a:avLst/>
          </a:prstGeom>
          <a:solidFill>
            <a:srgbClr val="7FD13B"/>
          </a:solidFill>
          <a:ln>
            <a:noFill/>
          </a:ln>
        </p:spPr>
        <p:txBody>
          <a:bodyPr wrap="square" lIns="91440" tIns="91440" rIns="91440" bIns="45720" anchor="ctr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</p:txBody>
      </p:sp>
      <p:sp>
        <p:nvSpPr>
          <p:cNvPr id="15" name="Espace réservé du texte 13"/>
          <p:cNvSpPr txBox="1">
            <a:spLocks noGrp="1"/>
          </p:cNvSpPr>
          <p:nvPr>
            <p:ph type="body" sz="quarter" idx="4294967295"/>
          </p:nvPr>
        </p:nvSpPr>
        <p:spPr>
          <a:xfrm>
            <a:off x="4343400" y="1569599"/>
            <a:ext cx="3657240" cy="658080"/>
          </a:xfrm>
          <a:prstGeom prst="rect">
            <a:avLst/>
          </a:prstGeom>
          <a:solidFill>
            <a:srgbClr val="7FD13B"/>
          </a:solidFill>
          <a:ln>
            <a:noFill/>
          </a:ln>
        </p:spPr>
        <p:txBody>
          <a:bodyPr wrap="square" lIns="91440" tIns="91440" rIns="91440" bIns="45720" anchor="ctr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r-FR" sz="3000" b="0" i="0" u="none" strike="noStrike" kern="1200">
          <a:ln>
            <a:noFill/>
          </a:ln>
          <a:solidFill>
            <a:srgbClr val="4E5B6F"/>
          </a:solidFill>
          <a:latin typeface="Century Schoolbook" pitchFamily="18"/>
          <a:ea typeface="Lucida Sans Unicode" pitchFamily="2"/>
          <a:cs typeface="Mang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1pPr>
      <a:lvl2pPr lvl="1" rtl="0">
        <a:buSzPct val="45000"/>
        <a:buFont typeface="StarSymbol"/>
        <a:buChar char="●"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2pPr>
      <a:lvl3pPr lvl="2" rtl="0">
        <a:buSzPct val="75000"/>
        <a:buFont typeface="StarSymbol"/>
        <a:buChar char="–"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3pPr>
      <a:lvl4pPr lvl="3" rtl="0">
        <a:buSzPct val="45000"/>
        <a:buFont typeface="StarSymbol"/>
        <a:buChar char="●"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4pPr>
      <a:lvl5pPr lvl="4" rtl="0">
        <a:buSzPct val="75000"/>
        <a:buFont typeface="StarSymbol"/>
        <a:buChar char="–"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5pPr>
      <a:lvl6pPr lvl="5" rtl="0">
        <a:buSzPct val="45000"/>
        <a:buFont typeface="StarSymbol"/>
        <a:buChar char="●"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6pPr>
      <a:lvl7pPr lvl="6" rtl="0">
        <a:buSzPct val="45000"/>
        <a:buFont typeface="StarSymbol"/>
        <a:buChar char="●"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7pPr>
      <a:lvl8pPr lvl="7" rtl="0">
        <a:buSzPct val="45000"/>
        <a:buFont typeface="StarSymbol"/>
        <a:buChar char="●"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8pPr>
      <a:lvl9pPr marL="0" marR="0" lvl="0" indent="0" algn="l" rtl="0" hangingPunct="1">
        <a:spcBef>
          <a:spcPts val="601"/>
        </a:spcBef>
        <a:spcAft>
          <a:spcPts val="1417"/>
        </a:spcAft>
        <a:buNone/>
        <a:tabLst/>
        <a:defRPr lang="fr-FR" sz="2000" b="1" i="0" u="none" strike="noStrike">
          <a:solidFill>
            <a:srgbClr val="FFFFFF"/>
          </a:solidFill>
          <a:latin typeface="Century Schoolbook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svm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160000" y="916559"/>
            <a:ext cx="6171840" cy="17834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600" b="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>Des abeilles à Tourcoing</a:t>
            </a:r>
            <a:br>
              <a:rPr lang="fr-FR" sz="3600" b="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</a:br>
            <a:r>
              <a:rPr lang="fr-FR" sz="3600" b="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/>
            </a:r>
            <a:br>
              <a:rPr lang="fr-FR" sz="3600" b="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</a:br>
            <a:endParaRPr lang="fr-FR" sz="3600" b="0">
              <a:solidFill>
                <a:srgbClr val="008000"/>
              </a:solidFill>
              <a:latin typeface="Tahoma" pitchFamily="34"/>
              <a:ea typeface="Tahoma" pitchFamily="1"/>
              <a:cs typeface="Tahoma" pitchFamily="34"/>
            </a:endParaRPr>
          </a:p>
        </p:txBody>
      </p:sp>
      <p:sp>
        <p:nvSpPr>
          <p:cNvPr id="3" name="ZoneTexte 3"/>
          <p:cNvSpPr/>
          <p:nvPr/>
        </p:nvSpPr>
        <p:spPr>
          <a:xfrm>
            <a:off x="2411640" y="5877360"/>
            <a:ext cx="60004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>
                <a:ln>
                  <a:noFill/>
                </a:ln>
                <a:solidFill>
                  <a:srgbClr val="00CC00"/>
                </a:solidFill>
                <a:latin typeface="Tahoma" pitchFamily="34"/>
                <a:ea typeface="Tahoma" pitchFamily="1"/>
                <a:cs typeface="Tahoma" pitchFamily="34"/>
              </a:rPr>
              <a:t>		</a:t>
            </a:r>
            <a:r>
              <a:rPr lang="fr-FR" sz="2400" b="1" i="0" u="none" strike="noStrike" kern="1200">
                <a:ln>
                  <a:noFill/>
                </a:ln>
                <a:solidFill>
                  <a:srgbClr val="33CC66"/>
                </a:solidFill>
                <a:latin typeface="Tahoma" pitchFamily="34"/>
                <a:ea typeface="Tahoma" pitchFamily="1"/>
                <a:cs typeface="Tahoma" pitchFamily="34"/>
              </a:rPr>
              <a:t>	15 novembre 2012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86079" y="2500200"/>
            <a:ext cx="4000320" cy="2933279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s ruches du jardin bota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188460" y="2988540"/>
            <a:ext cx="3963600" cy="2972520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12000" y="2709000"/>
            <a:ext cx="4248000" cy="2826360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  <p:sp>
        <p:nvSpPr>
          <p:cNvPr id="4" name="Titre 1"/>
          <p:cNvSpPr txBox="1">
            <a:spLocks noGrp="1"/>
          </p:cNvSpPr>
          <p:nvPr>
            <p:ph type="title" idx="4294967295"/>
          </p:nvPr>
        </p:nvSpPr>
        <p:spPr>
          <a:xfrm>
            <a:off x="376560" y="540000"/>
            <a:ext cx="7543440" cy="11426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36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>Des animations festives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360000"/>
            <a:ext cx="666000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/>
          <p:nvPr/>
        </p:nvSpPr>
        <p:spPr>
          <a:xfrm>
            <a:off x="2428920" y="1214280"/>
            <a:ext cx="400032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>
                <a:ln>
                  <a:noFill/>
                </a:ln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>Merci de votre attention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28920" y="2071800"/>
            <a:ext cx="4028040" cy="2999880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  <p:sp>
        <p:nvSpPr>
          <p:cNvPr id="4" name="ZoneTexte 5"/>
          <p:cNvSpPr/>
          <p:nvPr/>
        </p:nvSpPr>
        <p:spPr>
          <a:xfrm>
            <a:off x="2357280" y="5786280"/>
            <a:ext cx="400032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>
                <a:ln>
                  <a:noFill/>
                </a:ln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>La parole est à vous 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664560" y="470520"/>
            <a:ext cx="4015440" cy="5649480"/>
          </a:xfrm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>
                <a:solidFill>
                  <a:srgbClr val="00AE00"/>
                </a:solidFill>
                <a:latin typeface="" pitchFamily="18"/>
              </a:rPr>
              <a:t>L'abeille patrimoine culturel</a:t>
            </a:r>
          </a:p>
          <a:p>
            <a:pPr lvl="0"/>
            <a:r>
              <a:rPr lang="fr-FR">
                <a:solidFill>
                  <a:srgbClr val="00AE00"/>
                </a:solidFill>
                <a:latin typeface="" pitchFamily="18"/>
              </a:rPr>
              <a:t>L'histoire des abeilles en ville</a:t>
            </a:r>
          </a:p>
          <a:p>
            <a:pPr lvl="0"/>
            <a:r>
              <a:rPr lang="fr-FR">
                <a:solidFill>
                  <a:srgbClr val="00AE00"/>
                </a:solidFill>
                <a:latin typeface="" pitchFamily="18"/>
              </a:rPr>
              <a:t>Et pourquoi pas à Tourcoing</a:t>
            </a:r>
          </a:p>
          <a:p>
            <a:pPr lvl="0"/>
            <a:r>
              <a:rPr lang="fr-FR">
                <a:solidFill>
                  <a:srgbClr val="00AE00"/>
                </a:solidFill>
                <a:latin typeface="" pitchFamily="18"/>
              </a:rPr>
              <a:t>Les différentes étapes</a:t>
            </a:r>
          </a:p>
          <a:p>
            <a:pPr lvl="0"/>
            <a:r>
              <a:rPr lang="fr-FR">
                <a:solidFill>
                  <a:srgbClr val="00AE00"/>
                </a:solidFill>
                <a:latin typeface="" pitchFamily="18"/>
              </a:rPr>
              <a:t>A quoi servent les ruches</a:t>
            </a:r>
          </a:p>
          <a:p>
            <a:pPr lvl="0"/>
            <a:r>
              <a:rPr lang="fr-FR">
                <a:solidFill>
                  <a:srgbClr val="00AE00"/>
                </a:solidFill>
                <a:latin typeface="" pitchFamily="18"/>
              </a:rPr>
              <a:t>Sensibilisation aux autres espèces</a:t>
            </a:r>
          </a:p>
          <a:p>
            <a:pPr lvl="0"/>
            <a:r>
              <a:rPr lang="fr-FR">
                <a:solidFill>
                  <a:srgbClr val="00AE00"/>
                </a:solidFill>
                <a:latin typeface="" pitchFamily="18"/>
              </a:rPr>
              <a:t>Les animations festives</a:t>
            </a:r>
          </a:p>
          <a:p>
            <a:pPr lvl="0"/>
            <a:r>
              <a:rPr lang="fr-FR">
                <a:solidFill>
                  <a:srgbClr val="00AE00"/>
                </a:solidFill>
                <a:latin typeface="" pitchFamily="18"/>
              </a:rPr>
              <a:t>Un temps d'échange</a:t>
            </a:r>
          </a:p>
        </p:txBody>
      </p:sp>
      <p:graphicFrame>
        <p:nvGraphicFramePr>
          <p:cNvPr id="3" name="Object 3"/>
          <p:cNvGraphicFramePr/>
          <p:nvPr/>
        </p:nvGraphicFramePr>
        <p:xfrm>
          <a:off x="4860000" y="180000"/>
          <a:ext cx="3564360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6714286" imgH="10409525" progId="">
                  <p:embed/>
                </p:oleObj>
              </mc:Choice>
              <mc:Fallback>
                <p:oleObj r:id="rId4" imgW="6714286" imgH="1040952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00" y="180000"/>
                        <a:ext cx="3564360" cy="5400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’abeille un patrimoine cultur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30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>L’abeille un patrimoine culturel</a:t>
            </a:r>
          </a:p>
        </p:txBody>
      </p:sp>
      <p:sp>
        <p:nvSpPr>
          <p:cNvPr id="3" name="Espace réservé du texte 7"/>
          <p:cNvSpPr txBox="1">
            <a:spLocks noGrp="1"/>
          </p:cNvSpPr>
          <p:nvPr>
            <p:ph type="body" idx="4294967295"/>
          </p:nvPr>
        </p:nvSpPr>
        <p:spPr>
          <a:xfrm>
            <a:off x="6580440" y="26640"/>
            <a:ext cx="2066400" cy="1026000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 sz="1400">
                <a:latin typeface="Tahoma" pitchFamily="34"/>
                <a:ea typeface="Tahoma" pitchFamily="1"/>
                <a:cs typeface="Tahoma" pitchFamily="32"/>
              </a:rPr>
              <a:t>Apparue sur terre il y a 50 millions d’années, l’abeille a accompagné les pérégrinations humaines.</a:t>
            </a: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 sz="1400">
                <a:latin typeface="Tahoma" pitchFamily="34"/>
                <a:ea typeface="Tahoma" pitchFamily="1"/>
                <a:cs typeface="Tahoma" pitchFamily="32"/>
              </a:rPr>
              <a:t>Déjà sur les peintures rupestres, on peut voir des hommes récoltant le miel.</a:t>
            </a: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 sz="1400">
                <a:latin typeface="Tahoma" pitchFamily="34"/>
                <a:ea typeface="Tahoma" pitchFamily="1"/>
                <a:cs typeface="Tahoma" pitchFamily="32"/>
              </a:rPr>
              <a:t>Sur les hiéroglyphes, comme sur les représentations de la Mésopotamie antique, autant que celles de la Chine des premiers siècles de notre ère, la</a:t>
            </a:r>
            <a:r>
              <a:rPr lang="fr-FR" sz="1800">
                <a:latin typeface="Tahoma" pitchFamily="34"/>
                <a:ea typeface="Tahoma" pitchFamily="1"/>
                <a:cs typeface="Tahoma" pitchFamily="32"/>
              </a:rPr>
              <a:t> </a:t>
            </a:r>
            <a:r>
              <a:rPr lang="fr-FR" sz="1400">
                <a:latin typeface="Tahoma" pitchFamily="34"/>
                <a:ea typeface="Tahoma" pitchFamily="1"/>
                <a:cs typeface="Tahoma" pitchFamily="32"/>
              </a:rPr>
              <a:t>récolte de miel est illustrée…</a:t>
            </a: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 sz="1400">
                <a:latin typeface="Tahoma" pitchFamily="34"/>
                <a:ea typeface="Tahoma" pitchFamily="1"/>
                <a:cs typeface="Tahoma" pitchFamily="32"/>
              </a:rPr>
              <a:t>Jacques Tarnero</a:t>
            </a:r>
          </a:p>
        </p:txBody>
      </p:sp>
      <p:sp>
        <p:nvSpPr>
          <p:cNvPr id="4" name="Espace réservé du contenu 6"/>
          <p:cNvSpPr txBox="1">
            <a:spLocks noGrp="1"/>
          </p:cNvSpPr>
          <p:nvPr>
            <p:ph type="body" idx="4294967295"/>
          </p:nvPr>
        </p:nvSpPr>
        <p:spPr>
          <a:xfrm>
            <a:off x="304920" y="274320"/>
            <a:ext cx="5638320" cy="632736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latin typeface="Century Schoolbook" pitchFamily="18"/>
              </a:rPr>
              <a:t>Plus de 50 millions d’années d’existence</a:t>
            </a: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latin typeface="Century Schoolbook" pitchFamily="18"/>
              </a:rPr>
              <a:t>Et toujours irremplaçables….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1889280"/>
            <a:ext cx="2700000" cy="369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9280" y="5686920"/>
            <a:ext cx="5760720" cy="61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5122799" cy="4572000"/>
          </a:xfrm>
        </p:spPr>
        <p:txBody>
          <a:bodyPr lIns="0" tIns="0" rIns="0" bIns="0">
            <a:sp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fr-FR">
                <a:solidFill>
                  <a:srgbClr val="00AE00"/>
                </a:solidFill>
                <a:latin typeface="Century Schoolbook" pitchFamily="18"/>
              </a:rPr>
              <a:t>● </a:t>
            </a:r>
            <a:r>
              <a:rPr lang="fr-FR">
                <a:solidFill>
                  <a:srgbClr val="00AE00"/>
                </a:solidFill>
                <a:latin typeface="" pitchFamily="18"/>
              </a:rPr>
              <a:t>Volonté politique</a:t>
            </a:r>
          </a:p>
          <a:p>
            <a:pPr lvl="0">
              <a:buNone/>
            </a:pPr>
            <a:endParaRPr lang="fr-FR">
              <a:solidFill>
                <a:srgbClr val="00AE00"/>
              </a:solidFill>
              <a:latin typeface="" pitchFamily="18"/>
            </a:endParaRPr>
          </a:p>
          <a:p>
            <a:pPr lvl="0">
              <a:buNone/>
            </a:pPr>
            <a:r>
              <a:rPr lang="fr-FR">
                <a:solidFill>
                  <a:srgbClr val="00AE00"/>
                </a:solidFill>
                <a:latin typeface="Century Schoolbook" pitchFamily="18"/>
              </a:rPr>
              <a:t>● </a:t>
            </a:r>
            <a:r>
              <a:rPr lang="fr-FR">
                <a:solidFill>
                  <a:srgbClr val="00AE00"/>
                </a:solidFill>
                <a:latin typeface="" pitchFamily="18"/>
              </a:rPr>
              <a:t>Un apiculteur dans l'équipe</a:t>
            </a:r>
          </a:p>
          <a:p>
            <a:pPr lvl="0">
              <a:buNone/>
            </a:pPr>
            <a:endParaRPr lang="fr-FR">
              <a:solidFill>
                <a:srgbClr val="00AE00"/>
              </a:solidFill>
              <a:latin typeface="" pitchFamily="18"/>
            </a:endParaRPr>
          </a:p>
          <a:p>
            <a:pPr lvl="0" algn="just">
              <a:buNone/>
            </a:pPr>
            <a:r>
              <a:rPr lang="fr-FR">
                <a:solidFill>
                  <a:srgbClr val="00AE00"/>
                </a:solidFill>
                <a:latin typeface="Century Schoolbook" pitchFamily="18"/>
              </a:rPr>
              <a:t>● </a:t>
            </a:r>
            <a:r>
              <a:rPr lang="fr-FR">
                <a:solidFill>
                  <a:srgbClr val="00AE00"/>
                </a:solidFill>
                <a:latin typeface="" pitchFamily="18"/>
              </a:rPr>
              <a:t>De services techniques à 	       l'écoute</a:t>
            </a:r>
          </a:p>
          <a:p>
            <a:pPr lvl="0">
              <a:buNone/>
            </a:pPr>
            <a:endParaRPr lang="fr-FR">
              <a:solidFill>
                <a:srgbClr val="00AE00"/>
              </a:solidFill>
              <a:latin typeface="" pitchFamily="18"/>
            </a:endParaRPr>
          </a:p>
          <a:p>
            <a:pPr lvl="0">
              <a:buNone/>
            </a:pPr>
            <a:r>
              <a:rPr lang="fr-FR">
                <a:solidFill>
                  <a:srgbClr val="00AE00"/>
                </a:solidFill>
                <a:latin typeface="Century Schoolbook" pitchFamily="18"/>
              </a:rPr>
              <a:t>● </a:t>
            </a:r>
            <a:r>
              <a:rPr lang="fr-FR">
                <a:solidFill>
                  <a:srgbClr val="00AE00"/>
                </a:solidFill>
                <a:latin typeface="" pitchFamily="18"/>
              </a:rPr>
              <a:t>Des espaces adaptés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457200" y="319680"/>
            <a:ext cx="7467119" cy="105264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3600">
                <a:solidFill>
                  <a:srgbClr val="00AE00"/>
                </a:solidFill>
                <a:latin typeface="Tahoma" pitchFamily="34"/>
              </a:rPr>
              <a:t>Et pourquoi pas à Tourcoing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220000" y="1440000"/>
            <a:ext cx="3600000" cy="4140000"/>
            <a:chOff x="5220000" y="1440000"/>
            <a:chExt cx="3600000" cy="4140000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220000" y="1440000"/>
              <a:ext cx="3600000" cy="4139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5220000" y="1440000"/>
              <a:ext cx="3600000" cy="414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urquoi des ruches à Tourcoing 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 noGrp="1"/>
          </p:cNvSpPr>
          <p:nvPr>
            <p:ph type="title" idx="4294967295"/>
          </p:nvPr>
        </p:nvSpPr>
        <p:spPr>
          <a:xfrm>
            <a:off x="539640" y="260640"/>
            <a:ext cx="7543440" cy="686160"/>
          </a:xfrm>
        </p:spPr>
        <p:txBody>
          <a:bodyPr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3600">
                <a:solidFill>
                  <a:srgbClr val="00AE00"/>
                </a:solidFill>
                <a:latin typeface="Tahoma" pitchFamily="34"/>
                <a:ea typeface="Tahoma" pitchFamily="1"/>
                <a:cs typeface="Tahoma" pitchFamily="34"/>
              </a:rPr>
              <a:t>L'histoire des abeilles en ville ?</a:t>
            </a:r>
          </a:p>
        </p:txBody>
      </p:sp>
      <p:sp>
        <p:nvSpPr>
          <p:cNvPr id="3" name="Espace réservé du contenu 4"/>
          <p:cNvSpPr txBox="1">
            <a:spLocks noGrp="1"/>
          </p:cNvSpPr>
          <p:nvPr>
            <p:ph type="body" idx="4294967295"/>
          </p:nvPr>
        </p:nvSpPr>
        <p:spPr>
          <a:xfrm>
            <a:off x="500040" y="2357280"/>
            <a:ext cx="3657240" cy="4663440"/>
          </a:xfrm>
        </p:spPr>
        <p:txBody>
          <a:bodyPr>
            <a:sp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-"/>
            </a:pPr>
            <a:r>
              <a:rPr lang="fr-FR" sz="18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Problème de la pollinisation</a:t>
            </a:r>
          </a:p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-"/>
            </a:pPr>
            <a:r>
              <a:rPr lang="fr-FR" sz="18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Effets dramatiques sur l’écosystème</a:t>
            </a:r>
          </a:p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</p:txBody>
      </p:sp>
      <p:sp>
        <p:nvSpPr>
          <p:cNvPr id="4" name="Espace réservé du contenu 5"/>
          <p:cNvSpPr txBox="1">
            <a:spLocks noGrp="1"/>
          </p:cNvSpPr>
          <p:nvPr>
            <p:ph type="body" idx="4294967295"/>
          </p:nvPr>
        </p:nvSpPr>
        <p:spPr>
          <a:xfrm>
            <a:off x="4320000" y="2716560"/>
            <a:ext cx="3785760" cy="4140720"/>
          </a:xfrm>
        </p:spPr>
        <p:txBody>
          <a:bodyPr>
            <a:sp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-"/>
            </a:pPr>
            <a:r>
              <a:rPr lang="fr-FR" sz="18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Disparition de 10 000 entreprises apicoles</a:t>
            </a:r>
          </a:p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None/>
            </a:pPr>
            <a:r>
              <a:rPr lang="fr-FR" sz="18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-  Des variétés de fruits et légumes     en voie de disparition</a:t>
            </a:r>
          </a:p>
          <a:p>
            <a:pPr marL="0" lvl="0" indent="0">
              <a:spcBef>
                <a:spcPts val="601"/>
              </a:spcBef>
              <a:buNone/>
            </a:pPr>
            <a:r>
              <a:rPr lang="fr-FR" sz="18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-  Le miel devenu denrée rare</a:t>
            </a:r>
          </a:p>
          <a:p>
            <a:pPr marL="0" lvl="0" indent="0">
              <a:spcBef>
                <a:spcPts val="601"/>
              </a:spcBef>
              <a:buNone/>
            </a:pPr>
            <a:r>
              <a:rPr lang="fr-FR" sz="18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-  Le miel monnaie d'échange</a:t>
            </a:r>
          </a:p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None/>
            </a:pPr>
            <a:endParaRPr lang="fr-FR" sz="1800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</p:txBody>
      </p:sp>
      <p:sp>
        <p:nvSpPr>
          <p:cNvPr id="5" name="Espace réservé du texte 7"/>
          <p:cNvSpPr txBox="1">
            <a:spLocks noGrp="1"/>
          </p:cNvSpPr>
          <p:nvPr>
            <p:ph type="body" idx="4294967295"/>
          </p:nvPr>
        </p:nvSpPr>
        <p:spPr>
          <a:xfrm>
            <a:off x="482760" y="2160000"/>
            <a:ext cx="3657240" cy="658080"/>
          </a:xfrm>
          <a:solidFill>
            <a:srgbClr val="7FD13B"/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latin typeface="Century Schoolbook" pitchFamily="18"/>
              </a:rPr>
              <a:t>Environnementales</a:t>
            </a:r>
          </a:p>
        </p:txBody>
      </p:sp>
      <p:sp>
        <p:nvSpPr>
          <p:cNvPr id="6" name="Espace réservé du texte 8"/>
          <p:cNvSpPr txBox="1">
            <a:spLocks noGrp="1"/>
          </p:cNvSpPr>
          <p:nvPr>
            <p:ph type="body" idx="4294967295"/>
          </p:nvPr>
        </p:nvSpPr>
        <p:spPr>
          <a:xfrm>
            <a:off x="4320000" y="2160000"/>
            <a:ext cx="3657240" cy="658080"/>
          </a:xfrm>
          <a:solidFill>
            <a:srgbClr val="7FD13B"/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latin typeface="Century Schoolbook" pitchFamily="18"/>
              </a:rPr>
              <a:t>Socio-économiques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4120" y="4545720"/>
            <a:ext cx="2765880" cy="2114280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  <p:sp>
        <p:nvSpPr>
          <p:cNvPr id="8" name="Titre 3"/>
          <p:cNvSpPr/>
          <p:nvPr/>
        </p:nvSpPr>
        <p:spPr>
          <a:xfrm>
            <a:off x="540000" y="960480"/>
            <a:ext cx="7543440" cy="990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b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0"/>
            </a:pPr>
            <a:r>
              <a:rPr lang="fr-FR" sz="2800" b="0" i="0" u="none" strike="noStrike" kern="1200">
                <a:ln>
                  <a:noFill/>
                </a:ln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>Des conséquences graves liées à la disparition de l’abeille…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317880"/>
            <a:ext cx="7543440" cy="105264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3600">
                <a:solidFill>
                  <a:srgbClr val="00AE00"/>
                </a:solidFill>
                <a:latin typeface="Tahoma" pitchFamily="34"/>
              </a:rPr>
              <a:t>Les différentes étapes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60000" y="1379159"/>
            <a:ext cx="4942799" cy="5100840"/>
          </a:xfrm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fr-FR" sz="2200">
                <a:solidFill>
                  <a:srgbClr val="00AE00"/>
                </a:solidFill>
                <a:latin typeface="Tahoma" pitchFamily="34"/>
              </a:rPr>
              <a:t>● 2010, année de la biodiversité. Inauguration des ruches du botanique.</a:t>
            </a:r>
          </a:p>
          <a:p>
            <a:pPr lvl="0">
              <a:buNone/>
            </a:pPr>
            <a:endParaRPr lang="fr-FR" sz="2200">
              <a:solidFill>
                <a:srgbClr val="00AE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2200">
                <a:solidFill>
                  <a:srgbClr val="00AE00"/>
                </a:solidFill>
                <a:latin typeface="Tahoma" pitchFamily="34"/>
                <a:ea typeface="Segoe UI"/>
                <a:cs typeface="Segoe UI"/>
              </a:rPr>
              <a:t>● 2011, mise en place d'un numéro de téléphone pour la récupération d'essaims en ville, en concertation avec les autres apiculteurs de la ville.</a:t>
            </a:r>
          </a:p>
          <a:p>
            <a:pPr lvl="0">
              <a:buNone/>
            </a:pPr>
            <a:endParaRPr lang="fr-FR" sz="2200">
              <a:solidFill>
                <a:srgbClr val="00AE00"/>
              </a:solidFill>
              <a:latin typeface="Tahoma" pitchFamily="34"/>
              <a:ea typeface="Segoe UI"/>
              <a:cs typeface="Segoe UI"/>
            </a:endParaRPr>
          </a:p>
          <a:p>
            <a:pPr lvl="0">
              <a:buNone/>
            </a:pPr>
            <a:r>
              <a:rPr lang="fr-FR" sz="2200">
                <a:solidFill>
                  <a:srgbClr val="00AE00"/>
                </a:solidFill>
                <a:latin typeface="Tahoma" pitchFamily="34"/>
                <a:ea typeface="Segoe UI"/>
                <a:cs typeface="Segoe UI"/>
              </a:rPr>
              <a:t>●2012, création du rucher école du Botanique, et installation des ruches au verger municipal.</a:t>
            </a:r>
          </a:p>
        </p:txBody>
      </p:sp>
      <p:sp>
        <p:nvSpPr>
          <p:cNvPr id="4" name="Forme libre 3"/>
          <p:cNvSpPr/>
          <p:nvPr/>
        </p:nvSpPr>
        <p:spPr>
          <a:xfrm>
            <a:off x="5760000" y="2700000"/>
            <a:ext cx="2520000" cy="2160000"/>
          </a:xfrm>
          <a:custGeom>
            <a:avLst>
              <a:gd name="f0" fmla="val 80"/>
              <a:gd name="f1" fmla="val 352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Formation en interne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de quelques agents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du service des espaces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verts de la ville.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s ruches du jardin bota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36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>A quoi servent nos ruches...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457200" y="2362320"/>
            <a:ext cx="3657240" cy="4663440"/>
          </a:xfrm>
        </p:spPr>
        <p:txBody>
          <a:bodyPr>
            <a:sp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Les ruches sont un outil d’animation pour l’équipe des serres pédagogiques qui accueille des groupes toute l’année.</a:t>
            </a: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Cela permet de sensibiliser les tourquennois à l’utilité de sauvegarder les abeilles.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4371839" y="2362320"/>
            <a:ext cx="3944160" cy="5055120"/>
          </a:xfrm>
        </p:spPr>
        <p:txBody>
          <a:bodyPr>
            <a:sp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Cela permet de lutter contre la disparition de l’espèce.</a:t>
            </a:r>
          </a:p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Cela permet d’ enrichir la</a:t>
            </a:r>
          </a:p>
          <a:p>
            <a:pPr marL="0" lvl="0" indent="0">
              <a:spcBef>
                <a:spcPts val="601"/>
              </a:spcBef>
              <a:buNone/>
            </a:pPr>
            <a:r>
              <a:rPr lang="fr-FR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	 biodiversité en ville.</a:t>
            </a:r>
          </a:p>
          <a:p>
            <a:pPr marL="0" lvl="0" indent="0">
              <a:spcBef>
                <a:spcPts val="601"/>
              </a:spcBef>
              <a:buNone/>
            </a:pPr>
            <a:endParaRPr lang="fr-FR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None/>
            </a:pPr>
            <a:r>
              <a:rPr lang="fr-FR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2"/>
              </a:rPr>
              <a:t>	</a:t>
            </a:r>
          </a:p>
          <a:p>
            <a:pPr marL="0" lvl="0" indent="0">
              <a:spcBef>
                <a:spcPts val="601"/>
              </a:spcBef>
              <a:buNone/>
            </a:pPr>
            <a:endParaRPr lang="fr-FR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None/>
            </a:pPr>
            <a:endParaRPr lang="fr-FR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  <a:p>
            <a:pPr marL="0" lvl="0" indent="0">
              <a:spcBef>
                <a:spcPts val="601"/>
              </a:spcBef>
              <a:buNone/>
            </a:pPr>
            <a:endParaRPr lang="fr-FR">
              <a:solidFill>
                <a:srgbClr val="008000"/>
              </a:solidFill>
              <a:latin typeface="Tahoma" pitchFamily="34"/>
              <a:ea typeface="Tahoma" pitchFamily="1"/>
              <a:cs typeface="Tahoma" pitchFamily="32"/>
            </a:endParaRP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360000" y="1080000"/>
            <a:ext cx="3657240" cy="1080000"/>
          </a:xfrm>
          <a:solidFill>
            <a:srgbClr val="7FD13B"/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latin typeface="Century Schoolbook" pitchFamily="18"/>
              </a:rPr>
              <a:t>Un support pédagogique</a:t>
            </a:r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4320000" y="1080000"/>
            <a:ext cx="3657240" cy="1080000"/>
          </a:xfrm>
          <a:solidFill>
            <a:srgbClr val="7FD13B"/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entury Schoolbook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fr-FR">
                <a:latin typeface="Century Schoolbook" pitchFamily="18"/>
              </a:rPr>
              <a:t>Un maintien de l’espèce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98120" y="4680000"/>
            <a:ext cx="1721880" cy="2042280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3680" y="311760"/>
            <a:ext cx="7467119" cy="105264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3600">
                <a:solidFill>
                  <a:srgbClr val="00AE00"/>
                </a:solidFill>
                <a:latin typeface="Tahoma" pitchFamily="34"/>
              </a:rPr>
              <a:t>Sensibilisation aux autres espèces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360" y="1440000"/>
            <a:ext cx="390564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60000" y="1392480"/>
            <a:ext cx="3240000" cy="256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520000" y="4320000"/>
            <a:ext cx="360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s ruches du jardin bota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376560" y="540000"/>
            <a:ext cx="7543440" cy="11426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3600">
                <a:solidFill>
                  <a:srgbClr val="008000"/>
                </a:solidFill>
                <a:latin typeface="Tahoma" pitchFamily="34"/>
                <a:ea typeface="Tahoma" pitchFamily="1"/>
                <a:cs typeface="Tahoma" pitchFamily="34"/>
              </a:rPr>
              <a:t>Des animations festives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0000" y="2133000"/>
            <a:ext cx="3104639" cy="4139640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000" y="2340000"/>
            <a:ext cx="2700000" cy="3960000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andard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345</Words>
  <Application>Microsoft Office PowerPoint</Application>
  <PresentationFormat>Affichage à l'écran (4:3)</PresentationFormat>
  <Paragraphs>66</Paragraphs>
  <Slides>12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Standard</vt:lpstr>
      <vt:lpstr>Standard 1</vt:lpstr>
      <vt:lpstr>Standard 2</vt:lpstr>
      <vt:lpstr>Standard 3</vt:lpstr>
      <vt:lpstr>Standard 4</vt:lpstr>
      <vt:lpstr>Des abeilles à Tourcoing  </vt:lpstr>
      <vt:lpstr>Présentation PowerPoint</vt:lpstr>
      <vt:lpstr>L’abeille un patrimoine culturel</vt:lpstr>
      <vt:lpstr>Et pourquoi pas à Tourcoing</vt:lpstr>
      <vt:lpstr>L'histoire des abeilles en ville ?</vt:lpstr>
      <vt:lpstr>Les différentes étapes</vt:lpstr>
      <vt:lpstr>A quoi servent nos ruches...</vt:lpstr>
      <vt:lpstr>Sensibilisation aux autres espèces</vt:lpstr>
      <vt:lpstr>Des animations festives</vt:lpstr>
      <vt:lpstr>Des animations festives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abeilles à Tourcoing  </dc:title>
  <dc:creator>Carole Ruta</dc:creator>
  <cp:lastModifiedBy>Carole Ruta</cp:lastModifiedBy>
  <cp:revision>12</cp:revision>
  <cp:lastPrinted>2012-11-12T22:16:58Z</cp:lastPrinted>
  <dcterms:modified xsi:type="dcterms:W3CDTF">2012-11-13T08:22:14Z</dcterms:modified>
</cp:coreProperties>
</file>